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73" r:id="rId4"/>
    <p:sldId id="258" r:id="rId5"/>
    <p:sldId id="274" r:id="rId6"/>
    <p:sldId id="259" r:id="rId7"/>
    <p:sldId id="275" r:id="rId8"/>
    <p:sldId id="260" r:id="rId9"/>
    <p:sldId id="276" r:id="rId10"/>
    <p:sldId id="261" r:id="rId11"/>
    <p:sldId id="287" r:id="rId12"/>
    <p:sldId id="262" r:id="rId13"/>
    <p:sldId id="288" r:id="rId14"/>
    <p:sldId id="263" r:id="rId15"/>
    <p:sldId id="277" r:id="rId16"/>
    <p:sldId id="264" r:id="rId17"/>
    <p:sldId id="278" r:id="rId18"/>
    <p:sldId id="265" r:id="rId19"/>
    <p:sldId id="279" r:id="rId20"/>
    <p:sldId id="266" r:id="rId21"/>
    <p:sldId id="280" r:id="rId22"/>
    <p:sldId id="267" r:id="rId23"/>
    <p:sldId id="281" r:id="rId24"/>
    <p:sldId id="268" r:id="rId25"/>
    <p:sldId id="282" r:id="rId26"/>
    <p:sldId id="269" r:id="rId27"/>
    <p:sldId id="283" r:id="rId28"/>
    <p:sldId id="270" r:id="rId29"/>
    <p:sldId id="284" r:id="rId30"/>
    <p:sldId id="271" r:id="rId31"/>
    <p:sldId id="285" r:id="rId32"/>
    <p:sldId id="272" r:id="rId33"/>
    <p:sldId id="286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3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3A6E900-2DAD-43B7-98D0-5D89A25A3A95}" type="datetimeFigureOut">
              <a:rPr lang="en-US"/>
              <a:pPr>
                <a:defRPr/>
              </a:pPr>
              <a:t>10/30/2012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2CC9409-6B85-40E1-80D3-E15603208D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D2128B-8412-4C3C-A936-935C851668C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1BA6402-7DCE-4CB2-85F0-77444D7AD90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A1A30A5-881B-43EF-ACF9-76F1A9FD5AE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45381B-29B6-4C49-B2CF-600F9D5852B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767109B-58A4-4AE6-9406-82E602A4AA4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96C433B-C13C-4C42-AB84-573D3DBB5C4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0AE0DE2-66FD-49AB-8F02-C01A3EB6734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1178980-4984-4F6F-9861-191B64C9EFF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066DC15-EFAC-4C9C-8570-4D1EBAB63FC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08A3579-3EB6-469E-85FE-B710E5194CE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C6A977D-4B2B-47DF-A7CF-001F72DF9CE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F30BE2E-D35B-4A96-BEA3-8C8AE8B8035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E06CB88-B540-4E98-BFED-31AADBD6790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71388C-24C6-427A-B272-FD1928A9BB3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919EF05-176F-4A8C-9B2F-1D05AA3ADF6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EEA115A-FC63-4BFD-BF70-AB390BBC25E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74DC3A4-2140-4D1D-87DF-19C495E22E0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FD36517-F661-499C-9FDA-718DA77958C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82CB8A9-F8E0-4AE5-8147-39A1A21F0E9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6267519-D4A1-461C-B131-619C21F4C56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174D0D5-D1CF-4E8A-BB1A-EC07B0DBDB5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C14788A-AF0B-4FB3-A6A7-83956CF4AC4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DB4F824-9AFB-44B8-8477-12B41EB00F3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C3B3655-A8EF-4DC3-ABCE-F01E8CECF55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F85F26B-4AA4-45DD-BAD7-E741D1E28DA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82C6687-50C6-4050-B4E8-5935477F7B5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08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AF42CCA-D0BE-4BFF-A822-7E045C6E007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F0156AA-7AAD-4121-B4A0-A832C5F66A5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BEA0D54-3457-424B-90D7-466ACE883A4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82D635B-3DAB-49A5-AB83-5B6000C4F8C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A4DEFB7-7208-4A88-B814-32AAAE801A3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2E7E22D-CC60-4849-8CA2-9778BB39737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D90BE0F-7538-434D-83E7-943816411F4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DBD51-9CDA-465B-9155-78A3300114BB}" type="datetimeFigureOut">
              <a:rPr lang="en-US"/>
              <a:pPr>
                <a:defRPr/>
              </a:pPr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8863A-6875-4CAD-80D8-E8F555A252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EA2AA-32E0-4D98-BE8F-9B0C6383A4BA}" type="datetimeFigureOut">
              <a:rPr lang="en-US"/>
              <a:pPr>
                <a:defRPr/>
              </a:pPr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66D4C-BA51-4398-86D2-AADF57F619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E54F1-3DB1-4737-ADD4-031787D3EC13}" type="datetimeFigureOut">
              <a:rPr lang="en-US"/>
              <a:pPr>
                <a:defRPr/>
              </a:pPr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41F56-DC63-4B59-B3CF-4E56831055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7622C-E156-48D9-AC5F-3BA1C6CCB4E4}" type="datetimeFigureOut">
              <a:rPr lang="en-US"/>
              <a:pPr>
                <a:defRPr/>
              </a:pPr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E1709-CA09-4BF9-9F9F-B50C36F62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02BA8-26D7-48DB-9EA0-8463C957A59D}" type="datetimeFigureOut">
              <a:rPr lang="en-US"/>
              <a:pPr>
                <a:defRPr/>
              </a:pPr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35F9C-3F52-47B1-9F9D-F310D83D5D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5AA5D-EBFC-4AB1-B8D8-11AB388B118D}" type="datetimeFigureOut">
              <a:rPr lang="en-US"/>
              <a:pPr>
                <a:defRPr/>
              </a:pPr>
              <a:t>10/30/2012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15705-FBD5-4134-993E-C1C61F8EF2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8AF89-9517-46DB-B99E-1A9E587870CD}" type="datetimeFigureOut">
              <a:rPr lang="en-US"/>
              <a:pPr>
                <a:defRPr/>
              </a:pPr>
              <a:t>10/30/2012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AA99C-0C0C-4843-B95E-D38FEC0289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0F1E2-3604-49E4-9407-CC382F0FBF72}" type="datetimeFigureOut">
              <a:rPr lang="en-US"/>
              <a:pPr>
                <a:defRPr/>
              </a:pPr>
              <a:t>10/30/2012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A4FCD-0C5F-4DB6-B2F7-41329ADD7F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A82F9-8B0E-42DB-A79B-73F41B5C8DC2}" type="datetimeFigureOut">
              <a:rPr lang="en-US"/>
              <a:pPr>
                <a:defRPr/>
              </a:pPr>
              <a:t>10/30/2012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B810D-086D-490C-ADC6-9C272091E8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30A06-07D2-459E-AD90-8BF8AD439A2F}" type="datetimeFigureOut">
              <a:rPr lang="en-US"/>
              <a:pPr>
                <a:defRPr/>
              </a:pPr>
              <a:t>10/30/2012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DAF02-1EE0-43CD-A1FD-821555BEB3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BBD55-C72F-452B-B9CC-34DCA5788BEF}" type="datetimeFigureOut">
              <a:rPr lang="en-US"/>
              <a:pPr>
                <a:defRPr/>
              </a:pPr>
              <a:t>10/30/2012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FA67E-A57B-41A9-9A71-EEEEAC283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792B812-AF0C-4535-BD9D-DAC437C531BC}" type="datetimeFigureOut">
              <a:rPr lang="en-US"/>
              <a:pPr>
                <a:defRPr/>
              </a:pPr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9CC6586-B796-42C9-8454-38728F4340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image" Target="../media/image11.wmf"/><Relationship Id="rId3" Type="http://schemas.openxmlformats.org/officeDocument/2006/relationships/image" Target="../media/image1.jpeg"/><Relationship Id="rId7" Type="http://schemas.openxmlformats.org/officeDocument/2006/relationships/image" Target="../media/image5.wmf"/><Relationship Id="rId12" Type="http://schemas.openxmlformats.org/officeDocument/2006/relationships/image" Target="../media/image10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11" Type="http://schemas.openxmlformats.org/officeDocument/2006/relationships/image" Target="../media/image9.wmf"/><Relationship Id="rId5" Type="http://schemas.openxmlformats.org/officeDocument/2006/relationships/image" Target="../media/image3.jpeg"/><Relationship Id="rId10" Type="http://schemas.openxmlformats.org/officeDocument/2006/relationships/image" Target="../media/image8.wmf"/><Relationship Id="rId4" Type="http://schemas.openxmlformats.org/officeDocument/2006/relationships/image" Target="../media/image2.wmf"/><Relationship Id="rId9" Type="http://schemas.openxmlformats.org/officeDocument/2006/relationships/image" Target="../media/image7.jpeg"/><Relationship Id="rId14" Type="http://schemas.openxmlformats.org/officeDocument/2006/relationships/image" Target="../media/image12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wmf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image" Target="../media/image61.wmf"/><Relationship Id="rId7" Type="http://schemas.openxmlformats.org/officeDocument/2006/relationships/image" Target="../media/image65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3" Type="http://schemas.openxmlformats.org/officeDocument/2006/relationships/image" Target="../media/image69.jpeg"/><Relationship Id="rId7" Type="http://schemas.openxmlformats.org/officeDocument/2006/relationships/image" Target="../media/image73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wmf"/><Relationship Id="rId5" Type="http://schemas.openxmlformats.org/officeDocument/2006/relationships/image" Target="../media/image71.wmf"/><Relationship Id="rId4" Type="http://schemas.openxmlformats.org/officeDocument/2006/relationships/image" Target="../media/image70.png"/><Relationship Id="rId9" Type="http://schemas.openxmlformats.org/officeDocument/2006/relationships/image" Target="../media/image7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wmf"/><Relationship Id="rId4" Type="http://schemas.openxmlformats.org/officeDocument/2006/relationships/image" Target="../media/image77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3" Type="http://schemas.openxmlformats.org/officeDocument/2006/relationships/image" Target="../media/image79.jpeg"/><Relationship Id="rId7" Type="http://schemas.openxmlformats.org/officeDocument/2006/relationships/image" Target="../media/image83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image" Target="../media/image87.wmf"/><Relationship Id="rId5" Type="http://schemas.openxmlformats.org/officeDocument/2006/relationships/image" Target="../media/image81.jpeg"/><Relationship Id="rId10" Type="http://schemas.openxmlformats.org/officeDocument/2006/relationships/image" Target="../media/image86.wmf"/><Relationship Id="rId4" Type="http://schemas.openxmlformats.org/officeDocument/2006/relationships/image" Target="../media/image80.wmf"/><Relationship Id="rId9" Type="http://schemas.openxmlformats.org/officeDocument/2006/relationships/image" Target="../media/image8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wmf"/><Relationship Id="rId5" Type="http://schemas.openxmlformats.org/officeDocument/2006/relationships/image" Target="../media/image90.wmf"/><Relationship Id="rId4" Type="http://schemas.openxmlformats.org/officeDocument/2006/relationships/image" Target="../media/image89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3" Type="http://schemas.openxmlformats.org/officeDocument/2006/relationships/image" Target="../media/image92.wmf"/><Relationship Id="rId7" Type="http://schemas.openxmlformats.org/officeDocument/2006/relationships/image" Target="../media/image96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wmf"/><Relationship Id="rId5" Type="http://schemas.openxmlformats.org/officeDocument/2006/relationships/image" Target="../media/image94.wmf"/><Relationship Id="rId4" Type="http://schemas.openxmlformats.org/officeDocument/2006/relationships/image" Target="../media/image93.wmf"/><Relationship Id="rId9" Type="http://schemas.openxmlformats.org/officeDocument/2006/relationships/image" Target="../media/image98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10" Type="http://schemas.openxmlformats.org/officeDocument/2006/relationships/image" Target="../media/image20.jpeg"/><Relationship Id="rId4" Type="http://schemas.openxmlformats.org/officeDocument/2006/relationships/image" Target="../media/image14.wmf"/><Relationship Id="rId9" Type="http://schemas.openxmlformats.org/officeDocument/2006/relationships/image" Target="../media/image19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1.wmf"/><Relationship Id="rId7" Type="http://schemas.openxmlformats.org/officeDocument/2006/relationships/image" Target="../media/image105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jpeg"/><Relationship Id="rId5" Type="http://schemas.openxmlformats.org/officeDocument/2006/relationships/image" Target="../media/image103.wmf"/><Relationship Id="rId10" Type="http://schemas.openxmlformats.org/officeDocument/2006/relationships/image" Target="../media/image108.wmf"/><Relationship Id="rId4" Type="http://schemas.openxmlformats.org/officeDocument/2006/relationships/image" Target="../media/image102.wmf"/><Relationship Id="rId9" Type="http://schemas.openxmlformats.org/officeDocument/2006/relationships/image" Target="../media/image107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wmf"/><Relationship Id="rId7" Type="http://schemas.openxmlformats.org/officeDocument/2006/relationships/image" Target="../media/image113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wmf"/><Relationship Id="rId5" Type="http://schemas.openxmlformats.org/officeDocument/2006/relationships/image" Target="../media/image111.wmf"/><Relationship Id="rId4" Type="http://schemas.openxmlformats.org/officeDocument/2006/relationships/image" Target="../media/image110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wmf"/><Relationship Id="rId7" Type="http://schemas.openxmlformats.org/officeDocument/2006/relationships/image" Target="../media/image118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wmf"/><Relationship Id="rId5" Type="http://schemas.openxmlformats.org/officeDocument/2006/relationships/image" Target="../media/image116.jpeg"/><Relationship Id="rId4" Type="http://schemas.openxmlformats.org/officeDocument/2006/relationships/image" Target="../media/image1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wmf"/><Relationship Id="rId3" Type="http://schemas.openxmlformats.org/officeDocument/2006/relationships/image" Target="../media/image121.wmf"/><Relationship Id="rId7" Type="http://schemas.openxmlformats.org/officeDocument/2006/relationships/image" Target="../media/image125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wmf"/><Relationship Id="rId5" Type="http://schemas.openxmlformats.org/officeDocument/2006/relationships/image" Target="../media/image123.wmf"/><Relationship Id="rId4" Type="http://schemas.openxmlformats.org/officeDocument/2006/relationships/image" Target="../media/image122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8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gif"/><Relationship Id="rId3" Type="http://schemas.openxmlformats.org/officeDocument/2006/relationships/image" Target="../media/image129.gif"/><Relationship Id="rId7" Type="http://schemas.openxmlformats.org/officeDocument/2006/relationships/image" Target="../media/image133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wmf"/><Relationship Id="rId5" Type="http://schemas.openxmlformats.org/officeDocument/2006/relationships/image" Target="../media/image131.wmf"/><Relationship Id="rId4" Type="http://schemas.openxmlformats.org/officeDocument/2006/relationships/image" Target="../media/image130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7.wmf"/><Relationship Id="rId4" Type="http://schemas.openxmlformats.org/officeDocument/2006/relationships/image" Target="../media/image136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wmf"/><Relationship Id="rId7" Type="http://schemas.openxmlformats.org/officeDocument/2006/relationships/image" Target="../media/image142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jpeg"/><Relationship Id="rId5" Type="http://schemas.openxmlformats.org/officeDocument/2006/relationships/image" Target="../media/image140.jpeg"/><Relationship Id="rId4" Type="http://schemas.openxmlformats.org/officeDocument/2006/relationships/image" Target="../media/image13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wmf"/><Relationship Id="rId3" Type="http://schemas.openxmlformats.org/officeDocument/2006/relationships/image" Target="../media/image145.wmf"/><Relationship Id="rId7" Type="http://schemas.openxmlformats.org/officeDocument/2006/relationships/image" Target="../media/image149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8.jpeg"/><Relationship Id="rId5" Type="http://schemas.openxmlformats.org/officeDocument/2006/relationships/image" Target="../media/image147.wmf"/><Relationship Id="rId10" Type="http://schemas.openxmlformats.org/officeDocument/2006/relationships/image" Target="../media/image152.wmf"/><Relationship Id="rId4" Type="http://schemas.openxmlformats.org/officeDocument/2006/relationships/image" Target="../media/image146.jpeg"/><Relationship Id="rId9" Type="http://schemas.openxmlformats.org/officeDocument/2006/relationships/image" Target="../media/image15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6.wmf"/><Relationship Id="rId5" Type="http://schemas.openxmlformats.org/officeDocument/2006/relationships/image" Target="../media/image155.wmf"/><Relationship Id="rId4" Type="http://schemas.openxmlformats.org/officeDocument/2006/relationships/image" Target="../media/image154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jpeg"/><Relationship Id="rId3" Type="http://schemas.openxmlformats.org/officeDocument/2006/relationships/image" Target="../media/image157.jpeg"/><Relationship Id="rId7" Type="http://schemas.openxmlformats.org/officeDocument/2006/relationships/image" Target="../media/image161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wmf"/><Relationship Id="rId5" Type="http://schemas.openxmlformats.org/officeDocument/2006/relationships/image" Target="../media/image159.wmf"/><Relationship Id="rId4" Type="http://schemas.openxmlformats.org/officeDocument/2006/relationships/image" Target="../media/image15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.jpeg"/><Relationship Id="rId5" Type="http://schemas.openxmlformats.org/officeDocument/2006/relationships/image" Target="../media/image165.png"/><Relationship Id="rId4" Type="http://schemas.openxmlformats.org/officeDocument/2006/relationships/image" Target="../media/image164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wmf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32.wmf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9.wmf"/><Relationship Id="rId4" Type="http://schemas.openxmlformats.org/officeDocument/2006/relationships/image" Target="../media/image33.jpeg"/><Relationship Id="rId9" Type="http://schemas.openxmlformats.org/officeDocument/2006/relationships/image" Target="../media/image3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wmf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wmf"/><Relationship Id="rId4" Type="http://schemas.openxmlformats.org/officeDocument/2006/relationships/image" Target="../media/image4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467600" cy="1470025"/>
          </a:xfrm>
        </p:spPr>
        <p:txBody>
          <a:bodyPr/>
          <a:lstStyle/>
          <a:p>
            <a:r>
              <a:rPr lang="en-US" sz="3600" b="1" smtClean="0">
                <a:latin typeface="Arial Black" pitchFamily="34" charset="0"/>
              </a:rPr>
              <a:t>16 Career Clusters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9906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00B050"/>
                </a:solidFill>
              </a:rPr>
              <a:t>Unit 5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00B050"/>
                </a:solidFill>
              </a:rPr>
              <a:t>Mrs. Myers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14339" name="Picture 2" descr="C:\Documents and Settings\stacy.myers\Local Settings\Temporary Internet Files\Content.IE5\6FCC2QP2\MPj0400429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152400"/>
            <a:ext cx="15414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 descr="C:\Documents and Settings\stacy.myers\Local Settings\Temporary Internet Files\Content.IE5\6FCC2QP2\MCj0334308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304800"/>
            <a:ext cx="1560513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 descr="C:\Documents and Settings\stacy.myers\Local Settings\Temporary Internet Files\Content.IE5\EFDD70SO\MPj040036700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3505200"/>
            <a:ext cx="2081213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5" descr="C:\Documents and Settings\stacy.myers\Local Settings\Temporary Internet Files\Content.IE5\6FCC2QP2\MCBD05190_00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4860925"/>
            <a:ext cx="2414588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6" descr="C:\Documents and Settings\stacy.myers\Local Settings\Temporary Internet Files\Content.IE5\EFDD70SO\MCBS02001_0000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45300" y="1905000"/>
            <a:ext cx="22987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7" descr="C:\Documents and Settings\stacy.myers\Local Settings\Temporary Internet Files\Content.IE5\SBHE53WH\MCBD05234_0000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81600" y="0"/>
            <a:ext cx="18097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8" descr="C:\Documents and Settings\stacy.myers\Local Settings\Temporary Internet Files\Content.IE5\EFDD70SO\MPPH01959J0000[1]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228600"/>
            <a:ext cx="2743200" cy="188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9" descr="C:\Documents and Settings\stacy.myers\Local Settings\Temporary Internet Files\Content.IE5\EFDD70SO\MCBD05688_0000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8600" y="2362200"/>
            <a:ext cx="2141538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10" descr="C:\Documents and Settings\stacy.myers\Local Settings\Temporary Internet Files\Content.IE5\SBHE53WH\MCBD05174_0000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4646613"/>
            <a:ext cx="2409825" cy="221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11" descr="C:\Documents and Settings\stacy.myers\Local Settings\Temporary Internet Files\Content.IE5\DWTKIND8\MCBD05348_0000[1]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09800" y="4713288"/>
            <a:ext cx="2316163" cy="214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Picture 12" descr="C:\Documents and Settings\stacy.myers\Local Settings\Temporary Internet Files\Content.IE5\EFDD70SO\MCBD09501_0000[1].wm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486400" y="3200400"/>
            <a:ext cx="1249363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0" name="Picture 13" descr="C:\Documents and Settings\stacy.myers\Local Settings\Temporary Internet Files\Content.IE5\DWTKIND8\MCPE06958_0000[1].wm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330450" y="3186113"/>
            <a:ext cx="1687513" cy="123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Education &amp; Training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Jobs relating to:</a:t>
            </a:r>
          </a:p>
          <a:p>
            <a:pPr lvl="1"/>
            <a:r>
              <a:rPr lang="en-US" smtClean="0"/>
              <a:t>Education and training services such as teachers, principals, adult educators, trainers at plants</a:t>
            </a:r>
          </a:p>
          <a:p>
            <a:pPr lvl="1"/>
            <a:r>
              <a:rPr lang="en-US" smtClean="0"/>
              <a:t>Related learning support services such as librarian, counselor</a:t>
            </a:r>
          </a:p>
          <a:p>
            <a:endParaRPr lang="en-US" smtClean="0"/>
          </a:p>
        </p:txBody>
      </p:sp>
      <p:pic>
        <p:nvPicPr>
          <p:cNvPr id="32771" name="Picture 2" descr="C:\Documents and Settings\stacy.myers\Local Settings\Temporary Internet Files\Content.IE5\EFDD70SO\MCj0424168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"/>
            <a:ext cx="183515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3" descr="C:\Documents and Settings\stacy.myers\Local Settings\Temporary Internet Files\Content.IE5\SBHE53WH\MCj0423796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5589588"/>
            <a:ext cx="1143000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4" descr="C:\Documents and Settings\stacy.myers\Local Settings\Temporary Internet Files\Content.IE5\DWTKIND8\MCj0435989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0"/>
            <a:ext cx="1511300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5" descr="C:\Documents and Settings\stacy.myers\Local Settings\Temporary Internet Files\Content.IE5\6FCC2QP2\MCj043598700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4849813"/>
            <a:ext cx="1655763" cy="189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6" descr="C:\Documents and Settings\stacy.myers\Local Settings\Temporary Internet Files\Content.IE5\EFDD70SO\MPj04394220000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19400" y="35814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7" descr="C:\Documents and Settings\stacy.myers\Local Settings\Temporary Internet Files\Content.IE5\SBHE53WH\MPj04395420000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4613" y="3581400"/>
            <a:ext cx="2719387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Sample Occupations for </a:t>
            </a:r>
            <a:br>
              <a:rPr lang="en-US" dirty="0" smtClean="0"/>
            </a:br>
            <a:r>
              <a:rPr lang="en-US" dirty="0" smtClean="0"/>
              <a:t>Education &amp;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 numCol="3"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Preschool or Kindergarten Teacher, Aide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Elementary Teacher, Aide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Secondary Teacher, Aide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Special Education Teacher, Aide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College/University Lecturer, Professor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Management Development Trainer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Human Resource Trainer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Coach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Child Care Director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Child Life Specialist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Early Childhood Teacher, Assistant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Psychologists—Clinical, Developmental, Social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Social Worker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Parent Educator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Counselor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Speech-Language Pathologist and Audiologist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Superintendent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Principal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Director of Training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Supervisor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Instructional Coordinator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Education Researcher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Test Measurement Specialist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College President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Dean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Curriculum Developer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Instructional Media Designer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34819" name="Picture 2" descr="C:\Documents and Settings\stacy.myers\Local Settings\Temporary Internet Files\Content.IE5\SBHE53WH\MCj0240637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733800"/>
            <a:ext cx="1595438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 descr="C:\Documents and Settings\stacy.myers\Local Settings\Temporary Internet Files\Content.IE5\DWTKIND8\MCj0250735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35900" y="0"/>
            <a:ext cx="130810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 descr="C:\Documents and Settings\stacy.myers\Local Settings\Temporary Internet Files\Content.IE5\SBHE53WH\MCHH01329_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778145">
            <a:off x="358775" y="390525"/>
            <a:ext cx="1604963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7" descr="C:\Documents and Settings\stacy.myers\Local Settings\Temporary Internet Files\Content.IE5\6FCC2QP2\MPj04384940000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5200" y="4267200"/>
            <a:ext cx="154463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Finance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Jobs relating to:</a:t>
            </a:r>
          </a:p>
          <a:p>
            <a:pPr lvl="1"/>
            <a:r>
              <a:rPr lang="en-US" smtClean="0"/>
              <a:t>Banking</a:t>
            </a:r>
          </a:p>
          <a:p>
            <a:pPr lvl="1"/>
            <a:r>
              <a:rPr lang="en-US" smtClean="0"/>
              <a:t>Investment companies</a:t>
            </a:r>
          </a:p>
          <a:p>
            <a:pPr lvl="1"/>
            <a:r>
              <a:rPr lang="en-US" smtClean="0"/>
              <a:t>Economics</a:t>
            </a:r>
          </a:p>
          <a:p>
            <a:pPr lvl="1"/>
            <a:r>
              <a:rPr lang="en-US" smtClean="0"/>
              <a:t>Insurance</a:t>
            </a:r>
          </a:p>
          <a:p>
            <a:endParaRPr lang="en-US" smtClean="0"/>
          </a:p>
        </p:txBody>
      </p:sp>
      <p:pic>
        <p:nvPicPr>
          <p:cNvPr id="36867" name="Picture 3" descr="C:\Documents and Settings\stacy.myers\Local Settings\Temporary Internet Files\Content.IE5\EFDD70SO\MCj0411852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52400"/>
            <a:ext cx="2795588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5" descr="C:\Documents and Settings\stacy.myers\Local Settings\Temporary Internet Files\Content.IE5\SBHE53WH\MCj0330872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16663" y="2895600"/>
            <a:ext cx="2044700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6" descr="C:\Documents and Settings\stacy.myers\Local Settings\Temporary Internet Files\Content.IE5\DWTKIND8\MCPE01849_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4343400"/>
            <a:ext cx="1987550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7" descr="C:\Documents and Settings\stacy.myers\Local Settings\Temporary Internet Files\Content.IE5\EFDD70SO\MCBS01657_00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9400" y="3581400"/>
            <a:ext cx="2952750" cy="190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8" descr="C:\Documents and Settings\stacy.myers\Local Settings\Temporary Internet Files\Content.IE5\SBHE53WH\MCj01993350000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2238" y="4857750"/>
            <a:ext cx="2371725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9" descr="C:\Documents and Settings\stacy.myers\Local Settings\Temporary Internet Files\Content.IE5\DWTKIND8\MCj02325880000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350" y="225425"/>
            <a:ext cx="2887663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65532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Sample Occupations for Finance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5000"/>
            <a:ext cx="7848600" cy="4648200"/>
          </a:xfrm>
        </p:spPr>
        <p:txBody>
          <a:bodyPr numCol="3"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Personal Financial Advisor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Tax Preparer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Sales Agent for Securities and Commodities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Investment Advisor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Brokerage Clerk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Development Officer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Accountant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Financial Analyst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Treasurer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Controller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Chief Revenue Agent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Auditor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Economist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Tax Examiner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Collector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Revenue Agent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Credit Analyst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Loan Officer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Bill and Account Collector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Teller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Loan Processor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Data Processor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Internal Auditor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Title Researcher and Examiner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Repossession Agent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Operations Manager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Debt Counselor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Claims Agent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Examiner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Investigator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Claims Clerk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Insurance Appraiser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Underwriter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Actuary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Sales Agent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Customer Service Agent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Processing Clerk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Direct Marketing Specialist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38915" name="Picture 2" descr="C:\Documents and Settings\stacy.myers\Local Settings\Temporary Internet Files\Content.IE5\EFDD70SO\MPj0438479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4724400"/>
            <a:ext cx="144938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 descr="C:\Documents and Settings\stacy.myers\Local Settings\Temporary Internet Files\Content.IE5\DWTKIND8\MCj0439847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713" y="320675"/>
            <a:ext cx="2070100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Government &amp; Public Administration</a:t>
            </a:r>
            <a:endParaRPr lang="en-US" dirty="0"/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Jobs relating to:</a:t>
            </a:r>
            <a:endParaRPr lang="en-US" b="1" smtClean="0"/>
          </a:p>
          <a:p>
            <a:pPr lvl="1"/>
            <a:r>
              <a:rPr lang="en-US" smtClean="0"/>
              <a:t>Legislative (people who are elected to their jobs)</a:t>
            </a:r>
          </a:p>
          <a:p>
            <a:pPr lvl="1"/>
            <a:r>
              <a:rPr lang="en-US" smtClean="0"/>
              <a:t>Administrative (people who make the business decisions for the city, county, state, etc.)</a:t>
            </a:r>
          </a:p>
          <a:p>
            <a:pPr lvl="1"/>
            <a:r>
              <a:rPr lang="en-US" smtClean="0"/>
              <a:t>Regulatory (people who enforce regulations)</a:t>
            </a:r>
          </a:p>
          <a:p>
            <a:endParaRPr lang="en-US" smtClean="0"/>
          </a:p>
        </p:txBody>
      </p:sp>
      <p:pic>
        <p:nvPicPr>
          <p:cNvPr id="40963" name="Picture 2" descr="C:\Documents and Settings\stacy.myers\Local Settings\Temporary Internet Files\Content.IE5\EFDD70SO\MPj0436604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0925" y="4400550"/>
            <a:ext cx="1285875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3" descr="C:\Documents and Settings\stacy.myers\Local Settings\Temporary Internet Files\Content.IE5\EFDD70SO\MCj0436376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13083">
            <a:off x="7467600" y="990600"/>
            <a:ext cx="12573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4" descr="C:\Documents and Settings\stacy.myers\Local Settings\Temporary Internet Files\Content.IE5\EFDD70SO\MCj0440225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4450" y="4635500"/>
            <a:ext cx="1082675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5" descr="C:\Documents and Settings\stacy.myers\Local Settings\Temporary Internet Files\Content.IE5\6FCC2QP2\MCj039793500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6900" y="4419600"/>
            <a:ext cx="129063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6" descr="C:\Documents and Settings\stacy.myers\Local Settings\Temporary Internet Files\Content.IE5\DWTKIND8\MCj03703900000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49900" y="4259263"/>
            <a:ext cx="1246188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7" descr="C:\Documents and Settings\stacy.myers\Local Settings\Temporary Internet Files\Content.IE5\6FCC2QP2\MCj01498810000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86200" y="990600"/>
            <a:ext cx="17081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Picture 8" descr="C:\Documents and Settings\stacy.myers\Local Settings\Temporary Internet Files\Content.IE5\6FCC2QP2\MCj01500960000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57400" y="4114800"/>
            <a:ext cx="1384300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Sample Occupations for Government &amp; Public Administration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5105400"/>
          </a:xfrm>
        </p:spPr>
        <p:txBody>
          <a:bodyPr numCol="3" rtlCol="0">
            <a:normAutofit fontScale="4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Legislative Assistant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Congressional Aide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Lobbyist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County Commissioner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Senator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Representative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Mayor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Governor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Lieutenant Governor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Combat Control Officer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Missile and Space Systems Officer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Submarine Officer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Munitions Officer and Specialist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Infantry Officer and Specialist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Air Defense Artillery Officer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Military Intelligence Officer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Cryptographer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Intelligence Analyst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Foreign Service Officer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Diplomatic Officer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Consular Officer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Ambassador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Diplomatic Courier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Planner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Census Enumerator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Census Clerk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Federal Aid Coordinator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Economic Development Coordinator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Chief of Vital Statistics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Tax Examiner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Tax Clerk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Revenue Agent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Internal Revenue Investigator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Assessor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Auditor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Investigator/Examiner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Code Inspector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Bank Examiner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Election Supervisor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Child Support Officer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Cargo Inspector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Border Inspector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Aviation Safety Officer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Court Administrator or Clerk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City or County Clerk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City Council Member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City Manager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Purchasing Manager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43011" name="Picture 4" descr="C:\Documents and Settings\stacy.myers\Local Settings\Temporary Internet Files\Content.IE5\EFDD70SO\MCSO00574_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50" y="3962400"/>
            <a:ext cx="1428750" cy="177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5" descr="C:\Documents and Settings\stacy.myers\Local Settings\Temporary Internet Files\Content.IE5\DWTKIND8\MCj0437783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4572000"/>
            <a:ext cx="1882775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6" descr="C:\Documents and Settings\stacy.myers\Local Settings\Temporary Internet Files\Content.IE5\6FCC2QP2\MCj0437781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2667000"/>
            <a:ext cx="1882775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Health Science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r>
              <a:rPr lang="en-US" b="1" smtClean="0"/>
              <a:t> </a:t>
            </a:r>
            <a:r>
              <a:rPr lang="en-US" smtClean="0"/>
              <a:t>Jobs relating to:</a:t>
            </a:r>
          </a:p>
          <a:p>
            <a:pPr lvl="1"/>
            <a:r>
              <a:rPr lang="en-US" smtClean="0"/>
              <a:t>Diagnostic (diagnosis)</a:t>
            </a:r>
          </a:p>
          <a:p>
            <a:pPr lvl="1"/>
            <a:r>
              <a:rPr lang="en-US" smtClean="0"/>
              <a:t>Therapeutic (therapy)</a:t>
            </a:r>
          </a:p>
          <a:p>
            <a:pPr lvl="1"/>
            <a:r>
              <a:rPr lang="en-US" smtClean="0"/>
              <a:t>Treatment (medicine, surgery, etc.)</a:t>
            </a:r>
          </a:p>
          <a:p>
            <a:pPr lvl="1"/>
            <a:r>
              <a:rPr lang="en-US" smtClean="0"/>
              <a:t>Medical research</a:t>
            </a:r>
          </a:p>
          <a:p>
            <a:pPr lvl="1"/>
            <a:r>
              <a:rPr lang="en-US" smtClean="0"/>
              <a:t>Information relating to physical and mental health (what vitamin to take, etc.)</a:t>
            </a:r>
          </a:p>
          <a:p>
            <a:pPr lvl="1"/>
            <a:r>
              <a:rPr lang="en-US" smtClean="0"/>
              <a:t>Mental health</a:t>
            </a:r>
          </a:p>
          <a:p>
            <a:endParaRPr lang="en-US" smtClean="0"/>
          </a:p>
        </p:txBody>
      </p:sp>
      <p:pic>
        <p:nvPicPr>
          <p:cNvPr id="45059" name="Picture 2" descr="\\nas1\home$\staff\stacy.myers\My Pictures\Microsoft Clip Organizer\j04067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6975" y="228600"/>
            <a:ext cx="263048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3" descr="\\nas1\home$\staff\stacy.myers\My Pictures\Microsoft Clip Organizer\j0424732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7775" y="4716463"/>
            <a:ext cx="1063625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4" descr="\\nas1\home$\staff\stacy.myers\My Pictures\Microsoft Clip Organizer\j04265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28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5" descr="C:\Documents and Settings\stacy.myers\Local Settings\Temporary Internet Files\Content.IE5\DWTKIND8\MCj04395990000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4800" y="1219200"/>
            <a:ext cx="122237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6" descr="C:\Documents and Settings\stacy.myers\Local Settings\Temporary Internet Files\Content.IE5\6FCC2QP2\MCj04360110000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62400" y="5334000"/>
            <a:ext cx="1101725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Picture 7" descr="C:\Documents and Settings\stacy.myers\Local Settings\Temporary Internet Files\Content.IE5\EFDD70SO\MCj04361410000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81600" y="2286000"/>
            <a:ext cx="1155700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5" name="Picture 8" descr="C:\Documents and Settings\stacy.myers\Local Settings\Temporary Internet Files\Content.IE5\SBHE53WH\MCj04160240000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" y="5737225"/>
            <a:ext cx="1122363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6" name="Picture 9" descr="C:\Documents and Settings\stacy.myers\Local Settings\Temporary Internet Files\Content.IE5\DWTKIND8\MCj04241600000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4138" y="2963863"/>
            <a:ext cx="10604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7" name="Picture 10" descr="\\nas1\home$\staff\stacy.myers\My Pictures\Microsoft Clip Organizer\j0198381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23050" y="2449513"/>
            <a:ext cx="21272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74638"/>
            <a:ext cx="6154738" cy="7493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Sample Occupations for Health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4876800"/>
          </a:xfrm>
        </p:spPr>
        <p:txBody>
          <a:bodyPr numCol="3"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Athletic Trainer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Certified Nurse Assistant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Dental Hygienist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Paramedic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Pharmacist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Physical Therapist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Physician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Registered Nurse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Respiratory Therapist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Surgical Technician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Geneticist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Medical Lab Technologist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Nuclear Medicine Technologist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Pathologist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Phlebotomist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Radiologic Technologist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Admitting Clerk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Data Analyst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Health Care Administrator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Health Information Coder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Medical Biller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Medical Information Technologist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Medical Librarian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Reimbursement Specialist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Transcriptionist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Biomedical/Clinical Engineer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Central Services Technician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Dietary Technician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Environmental Services Technician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Hospital Maintenance Engineer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Materials Management Technician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Bioinformatics Specialist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Biostatistician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Microbiologist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Molecular Biologist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Pharmacist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Research Assistant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47107" name="Picture 2" descr="C:\Documents and Settings\stacy.myers\Local Settings\Temporary Internet Files\Content.IE5\SBHE53WH\MCj0433937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3775" y="4714875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3" descr="C:\Documents and Settings\stacy.myers\Local Settings\Temporary Internet Files\Content.IE5\EFDD70SO\MCj0334024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8638" y="4797425"/>
            <a:ext cx="1041400" cy="180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4" descr="C:\Documents and Settings\stacy.myers\Local Settings\Temporary Internet Files\Content.IE5\SBHE53WH\MCj0198487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0"/>
            <a:ext cx="1543050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5" descr="C:\Documents and Settings\stacy.myers\Local Settings\Temporary Internet Files\Content.IE5\SBHE53WH\MCj036576200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24725" y="227013"/>
            <a:ext cx="1819275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Hospitality &amp; Tourism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76400"/>
            <a:ext cx="7696200" cy="38100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Jobs relating to: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Lodging (hotels)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Food (restaurants)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Recreation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Conventions (companies, organizations, or clubs meeting as a large group)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Tourists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Travel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49155" name="Picture 2" descr="C:\Documents and Settings\stacy.myers\Local Settings\Temporary Internet Files\Content.IE5\DWTKIND8\MCj0437982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2963" y="0"/>
            <a:ext cx="15589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2" descr="C:\Documents and Settings\stacy.myers\Local Settings\Temporary Internet Files\Content.IE5\6FCC2QP2\MCj0424000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371600"/>
            <a:ext cx="1338263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3" descr="C:\Documents and Settings\stacy.myers\Local Settings\Temporary Internet Files\Content.IE5\DWTKIND8\MCj0233376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0"/>
            <a:ext cx="1844675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4" descr="C:\Documents and Settings\stacy.myers\Local Settings\Temporary Internet Files\Content.IE5\6FCC2QP2\MCj029545100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5207000"/>
            <a:ext cx="13208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9" name="Picture 6" descr="C:\Documents and Settings\stacy.myers\Local Settings\Temporary Internet Files\Content.IE5\SBHE53WH\MCj04130860000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2800" y="5029200"/>
            <a:ext cx="215741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0" name="Picture 7" descr="C:\Documents and Settings\stacy.myers\Local Settings\Temporary Internet Files\Content.IE5\6FCC2QP2\MCj04323410000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5334000"/>
            <a:ext cx="1885950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1" name="Picture 8" descr="C:\Documents and Settings\stacy.myers\Local Settings\Temporary Internet Files\Content.IE5\DWTKIND8\MCj04098370000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48400" y="2057400"/>
            <a:ext cx="183197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Sample Occupations for Hospitality &amp; Tourism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3" rtlCol="0">
            <a:normAutofit fontScale="4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General Manager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Food and Beverage Manager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Catering and Banquets Manager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Maitre’d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Restaurant Owner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Executive Chef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Pastry and Specialty Chef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Cook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Bartender and Server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Banquet Setup Employee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Room Service Attendant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Wine Steward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General Manager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Front Office Manager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Executive Housekeeper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Director of Sales and Marketing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Director of Operations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Rooms Division Manager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Front Desk Supervisor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Reservations Supervisor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Bell Captain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Sales Professional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Reservationist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Guestroom Attendant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Event Planner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Convention Services Manager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Destination Manager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Heritage Tourism Developer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Interpreter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Meeting Planner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Tour Guide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Tour Operator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Travel Agent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Tour and Ticket Reservationist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Tourism Marketing Specialist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Welcome Center Supervisor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Club Manager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Club Event Planner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Club Membership Developer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Parks and Garden Director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Resort Instructor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Gaming and Casino Supervisor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Fairs/Festival Event Planner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Fairs/Festival Promotional Developer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51203" name="Picture 2" descr="C:\Documents and Settings\stacy.myers\Local Settings\Temporary Internet Files\Content.IE5\DWTKIND8\MCj0424180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3352800"/>
            <a:ext cx="10096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2" descr="C:\Documents and Settings\stacy.myers\Local Settings\Temporary Internet Files\Content.IE5\SBHE53WH\MPj0400565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4191000"/>
            <a:ext cx="1852613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Agriculture, Foods &amp; Natural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229600" cy="39624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Jobs related to: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Growing plants</a:t>
            </a:r>
            <a:endParaRPr lang="en-US" sz="4000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Harvesting crops</a:t>
            </a:r>
            <a:endParaRPr lang="en-US" sz="4000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Raising and training animals</a:t>
            </a:r>
            <a:endParaRPr lang="en-US" sz="4000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Keeping plants and animals healthy</a:t>
            </a:r>
            <a:endParaRPr lang="en-US" sz="4000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Research to grow better plants or animals</a:t>
            </a:r>
            <a:endParaRPr lang="en-US" sz="4000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Using natural resources such as oil, gas, timber</a:t>
            </a:r>
            <a:endParaRPr lang="en-US" sz="4000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Management of agricultural businesses and production of agricultural goods</a:t>
            </a:r>
            <a:endParaRPr lang="en-US" sz="4000" dirty="0" smtClean="0"/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16387" name="Picture 2" descr="\\nas1\home$\staff\stacy.myers\My Pictures\Microsoft Clip Organizer\j04386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8088" y="533400"/>
            <a:ext cx="1585912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 descr="C:\Documents and Settings\stacy.myers\Local Settings\Temporary Internet Files\Content.IE5\DWTKIND8\MCj0435975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4648200"/>
            <a:ext cx="170815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 descr="\\nas1\home$\staff\stacy.myers\My Pictures\Microsoft Clip Organizer\j0435979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5181600"/>
            <a:ext cx="116998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2" descr="C:\Program Files\Microsoft Office\MEDIA\CAGCAT10\j0149627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5181600"/>
            <a:ext cx="2081213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3" descr="C:\Documents and Settings\stacy.myers\Local Settings\Temporary Internet Files\Content.IE5\SBHE53WH\MCj04174320000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8200" y="1524000"/>
            <a:ext cx="1512888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4" descr="C:\Documents and Settings\stacy.myers\Local Settings\Temporary Internet Files\Content.IE5\SBHE53WH\MPj04372980000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67000" y="5257800"/>
            <a:ext cx="14208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5" descr="C:\Program Files\Microsoft Office\MEDIA\CAGCAT10\j0233312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58075" y="2819400"/>
            <a:ext cx="1685925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6" descr="C:\Documents and Settings\stacy.myers\Local Settings\Temporary Internet Files\Content.IE5\SBHE53WH\MPj04384150000[1]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2400" y="0"/>
            <a:ext cx="1211263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Human Services</a:t>
            </a:r>
          </a:p>
        </p:txBody>
      </p:sp>
      <p:sp>
        <p:nvSpPr>
          <p:cNvPr id="53250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r>
              <a:rPr lang="en-US" smtClean="0"/>
              <a:t>Jobs relating to:</a:t>
            </a:r>
          </a:p>
          <a:p>
            <a:pPr lvl="1"/>
            <a:r>
              <a:rPr lang="en-US" smtClean="0"/>
              <a:t>Individual, family, and community relations</a:t>
            </a:r>
          </a:p>
          <a:p>
            <a:pPr lvl="1"/>
            <a:r>
              <a:rPr lang="en-US" smtClean="0"/>
              <a:t>Wellness (to help you with both your family and work problems or issues)</a:t>
            </a:r>
          </a:p>
          <a:p>
            <a:pPr lvl="1"/>
            <a:r>
              <a:rPr lang="en-US" smtClean="0"/>
              <a:t>Religious services</a:t>
            </a:r>
          </a:p>
          <a:p>
            <a:pPr lvl="1"/>
            <a:r>
              <a:rPr lang="en-US" smtClean="0"/>
              <a:t>Care for the elderly</a:t>
            </a:r>
          </a:p>
          <a:p>
            <a:pPr lvl="1"/>
            <a:r>
              <a:rPr lang="en-US" smtClean="0"/>
              <a:t>Social work</a:t>
            </a:r>
          </a:p>
          <a:p>
            <a:endParaRPr lang="en-US" smtClean="0"/>
          </a:p>
        </p:txBody>
      </p:sp>
      <p:pic>
        <p:nvPicPr>
          <p:cNvPr id="53251" name="Picture 2" descr="C:\Documents and Settings\stacy.myers\Local Settings\Temporary Internet Files\Content.IE5\DWTKIND8\MCj0415984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8175" y="4078288"/>
            <a:ext cx="1797050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3" descr="\\nas1\home$\staff\stacy.myers\My Pictures\Microsoft Clip Organizer\j0332962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3900" y="347663"/>
            <a:ext cx="1512888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4" descr="C:\Documents and Settings\stacy.myers\Local Settings\Temporary Internet Files\Content.IE5\EFDD70SO\MCj0423998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4975225"/>
            <a:ext cx="1641475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5" descr="C:\Documents and Settings\stacy.myers\Local Settings\Temporary Internet Files\Content.IE5\DWTKIND8\MPj04330750000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228600"/>
            <a:ext cx="191452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5" name="Picture 6" descr="C:\Documents and Settings\stacy.myers\Local Settings\Temporary Internet Files\Content.IE5\SBHE53WH\MCj04360350000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6400" y="3505200"/>
            <a:ext cx="1357313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6" name="Picture 2" descr="C:\Documents and Settings\stacy.myers\Local Settings\Temporary Internet Files\Content.IE5\EFDD70SO\MCj04348860000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5410200"/>
            <a:ext cx="1081088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7" name="Picture 3" descr="C:\Documents and Settings\stacy.myers\Local Settings\Temporary Internet Files\Content.IE5\SBHE53WH\MCj03329000000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1338" y="1204913"/>
            <a:ext cx="1812925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8" name="Picture 4" descr="C:\Documents and Settings\stacy.myers\Local Settings\Temporary Internet Files\Content.IE5\6FCC2QP2\MCj03013440000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00600" y="5259388"/>
            <a:ext cx="1731963" cy="159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Sample Occupations for</a:t>
            </a:r>
            <a:br>
              <a:rPr lang="en-US" dirty="0" smtClean="0"/>
            </a:br>
            <a:r>
              <a:rPr lang="en-US" dirty="0" smtClean="0"/>
              <a:t> Human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5" y="1490662"/>
            <a:ext cx="8382000" cy="5029200"/>
          </a:xfrm>
        </p:spPr>
        <p:txBody>
          <a:bodyPr numCol="3" rtlCol="0">
            <a:normAutofit fontScale="4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 </a:t>
            </a:r>
            <a:r>
              <a:rPr lang="en-US" dirty="0" smtClean="0"/>
              <a:t>Assistant Director, Childcare Facilities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Childcare Assistant/Worker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Director, Childcare Facilities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Educator for Parents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Nanny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Preschool Teacher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Teacher’s Assistant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Career Counselor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Clinical and Counseling Psychologist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HIV/Aids Counselor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Marriage, Child and Family Counselor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Mental Health Counselor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Rehabilitation Counselor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Residential Counselor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School Counselor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Substance Abuse and Behavioral Disorder Counselor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Adult Day Care Worker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Community Service Director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Coordinator of Volunteers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Director, Religious Activities/Education Programs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Emergency and Relief Worker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Geriatric Service Worker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Grief Counselor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Social and Human Services Assistant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Social Services Worker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Barber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Cosmetologist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Embalmer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Funeral Attendant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Funeral Director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Nail Technician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Personal Trainer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Skin Care Specialist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Spa Attendant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Certified Financial Planner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Consumer Advocate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Consumer Affairs Officer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Consumer Credit Counselor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Consumer Research Department Representative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Customer Service Representative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Employee Benefits Representative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Financial Advisor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Market Researcher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55299" name="Picture 2" descr="C:\Documents and Settings\stacy.myers\Local Settings\Temporary Internet Files\Content.IE5\6FCC2QP2\MCj0415806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3200400"/>
            <a:ext cx="1762125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2" descr="C:\Documents and Settings\stacy.myers\Local Settings\Temporary Internet Files\Content.IE5\SBHE53WH\MCAN01335_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0"/>
            <a:ext cx="1693863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3" descr="C:\Documents and Settings\stacy.myers\Local Settings\Temporary Internet Files\Content.IE5\DWTKIND8\MCj0437988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22238"/>
            <a:ext cx="18288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2" name="Picture 4" descr="C:\Documents and Settings\stacy.myers\Local Settings\Temporary Internet Files\Content.IE5\SBHE53WH\MCj029755900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4800600"/>
            <a:ext cx="1822450" cy="171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3" name="Picture 5" descr="C:\Documents and Settings\stacy.myers\Local Settings\Temporary Internet Files\Content.IE5\DWTKIND8\MCj03013500000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81600" y="3276600"/>
            <a:ext cx="1822450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Information Technology</a:t>
            </a:r>
          </a:p>
        </p:txBody>
      </p:sp>
      <p:sp>
        <p:nvSpPr>
          <p:cNvPr id="573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Jobs relating to:</a:t>
            </a:r>
          </a:p>
          <a:p>
            <a:pPr lvl="1"/>
            <a:r>
              <a:rPr lang="en-US" smtClean="0"/>
              <a:t>Computer design, programming, and maintenance</a:t>
            </a:r>
          </a:p>
          <a:p>
            <a:pPr lvl="1"/>
            <a:r>
              <a:rPr lang="en-US" smtClean="0"/>
              <a:t>Computer information, communication, and technology networks</a:t>
            </a:r>
          </a:p>
          <a:p>
            <a:pPr lvl="1"/>
            <a:r>
              <a:rPr lang="en-US" smtClean="0"/>
              <a:t>Computer software and hardware</a:t>
            </a:r>
          </a:p>
          <a:p>
            <a:endParaRPr lang="en-US" smtClean="0"/>
          </a:p>
        </p:txBody>
      </p:sp>
      <p:pic>
        <p:nvPicPr>
          <p:cNvPr id="57347" name="Picture 2" descr="C:\Documents and Settings\stacy.myers\Local Settings\Temporary Internet Files\Content.IE5\SBHE53WH\MCj0424178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1063" y="346075"/>
            <a:ext cx="1597025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4" descr="C:\Documents and Settings\stacy.myers\Local Settings\Temporary Internet Files\Content.IE5\EFDD70SO\MPj0438650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3276600"/>
            <a:ext cx="1966913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5" descr="C:\Documents and Settings\stacy.myers\Local Settings\Temporary Internet Files\Content.IE5\SBHE53WH\MPj043838300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4572000"/>
            <a:ext cx="2409825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0" name="Picture 6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3863" y="342900"/>
            <a:ext cx="1404937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1" name="Picture 7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89400" y="4298950"/>
            <a:ext cx="1795463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Sample Occupations for Information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4953000"/>
          </a:xfrm>
        </p:spPr>
        <p:txBody>
          <a:bodyPr numCol="3"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 </a:t>
            </a:r>
            <a:r>
              <a:rPr lang="en-US" dirty="0" smtClean="0"/>
              <a:t>Network Administrator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Network Technician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PC Support Specialist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Telecommunications Network Technician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Data Communications Analyst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Security Administrator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Database Administrator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Enterprise Systems Engineer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Help Desk Specialist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Technical Support Engineer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Technical Writer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Instructional Designer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Application Integrator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Software Applications Architect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Operating Systems Designer/Engineer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Computer Programmer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Game Programmer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Applications Engineer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Web Designer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Webmaster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3D Animator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Virtual Reality Specialist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Multimedia Producer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Graphic Artist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59395" name="Picture 2" descr="C:\Documents and Settings\stacy.myers\Local Settings\Temporary Internet Files\Content.IE5\EFDD70SO\MCj0251539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8425" y="4781550"/>
            <a:ext cx="18192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4" descr="C:\Program Files\Microsoft Office\MEDIA\CAGCAT10\j030052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0"/>
            <a:ext cx="16764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Law, Public Safety, Corrections &amp;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924800" cy="45259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Jobs relating to: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Police work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Law and legal services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Judicial system (courts including judges, bailiffs, and court clerks)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Detention of criminals (prisons)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Fire protection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Disaster agencies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Environmental agencies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61443" name="Picture 2" descr="\\nas1\home$\staff\stacy.myers\My Pictures\Microsoft Clip Organizer\j0424174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61175" y="1033463"/>
            <a:ext cx="87947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3" descr="\\nas1\home$\staff\stacy.myers\My Pictures\Microsoft Clip Organizer\j0324780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163" y="450850"/>
            <a:ext cx="1836737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5" name="Picture 5" descr="C:\Documents and Settings\stacy.myers\Local Settings\Temporary Internet Files\Content.IE5\DWTKIND8\MCj0287500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5463" y="3951288"/>
            <a:ext cx="1738312" cy="238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6" name="Picture 6" descr="C:\Documents and Settings\stacy.myers\Local Settings\Temporary Internet Files\Content.IE5\6FCC2QP2\MCPE00270_00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4294188"/>
            <a:ext cx="1649413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7" name="Picture 7" descr="C:\Documents and Settings\stacy.myers\Local Settings\Temporary Internet Files\Content.IE5\DWTKIND8\MCBD05878_0000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00600" y="1371600"/>
            <a:ext cx="1379538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8" name="Picture 8" descr="C:\Documents and Settings\stacy.myers\Local Settings\Temporary Internet Files\Content.IE5\6FCC2QP2\MCBD06688_0000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037138"/>
            <a:ext cx="1412875" cy="182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Sample Occupations for Law, Public Safety, Corrections and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534400" cy="4876800"/>
          </a:xfrm>
        </p:spPr>
        <p:txBody>
          <a:bodyPr numCol="3" rtlCol="0">
            <a:normAutofit fontScale="4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Warden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Jail Administrator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Program Coordinator and Counselor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Public Information Officer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Correctional Trainer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Case Manager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Community Corrections Practitioner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Probation/Parole Officer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Corrections Educator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Corrections Officer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Detention Deputy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Youth Services Worker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Transport Officer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Emergency Management and Response Coordinator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Emergency Planning Manager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Emergency Medical Technician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Fire Fighter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Wildland</a:t>
            </a:r>
            <a:r>
              <a:rPr lang="en-US" dirty="0" smtClean="0"/>
              <a:t> Fire Fighter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Wildland</a:t>
            </a:r>
            <a:r>
              <a:rPr lang="en-US" dirty="0" smtClean="0"/>
              <a:t> and Structure Fire Fighter Inspector and Investigator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Hazardous Materials Responder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Dispatcher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Training Officer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Rescue Worker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Security Director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Security Systems Designer/Consultant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Physical Security Specialist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Information Systems Security Specialist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Computer Forensics Specialist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Private/Corporate Investigator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Security Trainer/Educator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Loss Prevention Specialist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Security Systems Technician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Certified Security Officer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Armored Car Guard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Criminal Investigator and Special Agent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Immigration and Customs Inspector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Federal Marshall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Police Detective and Criminal Investigator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Police, Fire and Ambulance Dispatcher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Sheriff and Deputy Sheriff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Private Detective and Investigator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Police and Patrol Officer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Evidence Technician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Game Enforcement Officer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Bailiff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Animal Control Officer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Park Ranger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Judge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Magistrate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Attorney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Case Management Specialist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Legal Assistant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Court Reporter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File and Document Manager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Investigator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Law Clerk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Paralegal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Mediator/Arbitrator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Legal Secretary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63491" name="Picture 2" descr="C:\Documents and Settings\stacy.myers\Local Settings\Temporary Internet Files\Content.IE5\EFDD70SO\MCj0429841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4994275"/>
            <a:ext cx="1727200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3" descr="C:\Documents and Settings\stacy.myers\Local Settings\Temporary Internet Files\Content.IE5\EFDD70SO\MCBS01157_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0"/>
            <a:ext cx="1150938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Manufacturing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225" y="1762125"/>
            <a:ext cx="8229600" cy="37338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Jobs relating to: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Create intermediate (partially finished) and finished products from raw materials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Operate machinery to make a finished product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Support services such as production planning and control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Maintenance of machinery, assembly line equipment, etc.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65539" name="Picture 2" descr="\\nas1\home$\staff\stacy.myers\My Pictures\Microsoft Clip Organizer\j028308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228600"/>
            <a:ext cx="1666875" cy="183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Picture 3" descr="\\nas1\home$\staff\stacy.myers\My Pictures\Microsoft Clip Organizer\j0432515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5019675"/>
            <a:ext cx="18383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1" name="Picture 6" descr="C:\Documents and Settings\stacy.myers\Local Settings\Temporary Internet Files\Content.IE5\SBHE53WH\MCj0383952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0" y="4876800"/>
            <a:ext cx="15843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2" name="Picture 7" descr="C:\Documents and Settings\stacy.myers\Local Settings\Temporary Internet Files\Content.IE5\DWTKIND8\MCj035163800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2463" y="373063"/>
            <a:ext cx="1811337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3" name="Picture 8" descr="C:\Documents and Settings\stacy.myers\Local Settings\Temporary Internet Files\Content.IE5\6FCC2QP2\MCj02925900000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825" y="5459413"/>
            <a:ext cx="1760538" cy="122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4" name="Picture 10" descr="C:\Documents and Settings\stacy.myers\Local Settings\Temporary Internet Files\Content.IE5\DWTKIND8\MMj02363290000[1]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667000"/>
            <a:ext cx="9906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Sample Occupations for Manufacturing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5029200"/>
          </a:xfrm>
        </p:spPr>
        <p:txBody>
          <a:bodyPr numCol="3" rtlCol="0">
            <a:normAutofit fontScale="4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Assemblers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Automated Manufacturing Technicians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Bookbinders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Calibration Technicians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Electromechanical Equipment Assemblers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Extruding and Drawing Machine Operators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Machine Operators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Medical Appliance Makers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Tool and Die Makers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Design Engineers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Industrial Engineers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Labor Relations Managers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Manufacturing Engineers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Power Generating and Reactor Plant Operators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Precision Inspectors, Testers and Graders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Process Improvement Technicians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Production Managers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Biomedical Equipment Technicians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Communication System Installers/Repairers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Computer Installers/Repairers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Instrument Control Technicians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Job/Fixture Designers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Laser Systems Technicians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Meter Installers/Repairers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Security System Installers/Repairers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Calibration Technicians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Inspectors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Lab Technicians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Process Control Technicians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Quality Control Technicians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Quality Engineers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SPC Coordinators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Dispatchers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Freight, Stock and Material Movers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Industrial Truck and Tractor Operators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Logistical Engineers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Logisticians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Material Handlers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Process Improvement Technicians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Quality Control Technicians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Traffic Managers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Environmental Engineers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Environmental Specialists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Health and Safety Representatives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Safety Coordinators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Safety Engineers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Safety Team Leaders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Safety Technicians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67587" name="Picture 2" descr="C:\Documents and Settings\stacy.myers\Local Settings\Temporary Internet Files\Content.IE5\6FCC2QP2\MMj02362370000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5334000"/>
            <a:ext cx="142875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8" name="Picture 3" descr="C:\Documents and Settings\stacy.myers\Local Settings\Temporary Internet Files\Content.IE5\EFDD70SO\MCj0297985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65950" y="166688"/>
            <a:ext cx="1670050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9" name="Picture 4" descr="C:\Documents and Settings\stacy.myers\Local Settings\Temporary Internet Files\Content.IE5\SBHE53WH\MCj0351620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2438" y="149225"/>
            <a:ext cx="1376362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mtClean="0"/>
              <a:t>Marketing, Sales &amp; Services</a:t>
            </a:r>
          </a:p>
        </p:txBody>
      </p:sp>
      <p:sp>
        <p:nvSpPr>
          <p:cNvPr id="69634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r>
              <a:rPr lang="en-US" smtClean="0"/>
              <a:t>Jobs related to:</a:t>
            </a:r>
          </a:p>
          <a:p>
            <a:pPr lvl="1"/>
            <a:r>
              <a:rPr lang="en-US" smtClean="0"/>
              <a:t>Marketing                                              Clothing,</a:t>
            </a:r>
          </a:p>
          <a:p>
            <a:pPr lvl="1"/>
            <a:r>
              <a:rPr lang="en-US" smtClean="0"/>
              <a:t>Advertising	     Merchandise	      Appliances,</a:t>
            </a:r>
          </a:p>
          <a:p>
            <a:pPr lvl="1"/>
            <a:r>
              <a:rPr lang="en-US" smtClean="0"/>
              <a:t>Selling					       &amp; Products</a:t>
            </a:r>
          </a:p>
          <a:p>
            <a:pPr lvl="1"/>
            <a:r>
              <a:rPr lang="en-US" smtClean="0"/>
              <a:t>Repairing</a:t>
            </a:r>
          </a:p>
          <a:p>
            <a:pPr lvl="1">
              <a:buFont typeface="Arial" charset="0"/>
              <a:buNone/>
            </a:pPr>
            <a:endParaRPr lang="en-US" smtClean="0"/>
          </a:p>
        </p:txBody>
      </p:sp>
      <p:sp>
        <p:nvSpPr>
          <p:cNvPr id="4" name="Left Brace 3"/>
          <p:cNvSpPr/>
          <p:nvPr/>
        </p:nvSpPr>
        <p:spPr>
          <a:xfrm>
            <a:off x="5867400" y="2362200"/>
            <a:ext cx="533400" cy="1371600"/>
          </a:xfrm>
          <a:prstGeom prst="leftBrace">
            <a:avLst>
              <a:gd name="adj1" fmla="val 8333"/>
              <a:gd name="adj2" fmla="val 4596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ight Brace 4"/>
          <p:cNvSpPr/>
          <p:nvPr/>
        </p:nvSpPr>
        <p:spPr>
          <a:xfrm>
            <a:off x="2895600" y="2438400"/>
            <a:ext cx="609600" cy="1600200"/>
          </a:xfrm>
          <a:prstGeom prst="rightBrace">
            <a:avLst>
              <a:gd name="adj1" fmla="val 8333"/>
              <a:gd name="adj2" fmla="val 3528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9637" name="Picture 2" descr="\\nas1\home$\staff\stacy.myers\My Pictures\Microsoft Clip Organizer\j043599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9263" y="3746500"/>
            <a:ext cx="2003425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8" name="Picture 3" descr="\\nas1\home$\staff\stacy.myers\My Pictures\Microsoft Clip Organizer\j04306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572000"/>
            <a:ext cx="1909763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9" name="Picture 4" descr="C:\Documents and Settings\stacy.myers\Local Settings\Temporary Internet Files\Content.IE5\DWTKIND8\MPj043850900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3276600"/>
            <a:ext cx="197802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0" name="Picture 5" descr="C:\Documents and Settings\stacy.myers\Local Settings\Temporary Internet Files\Content.IE5\6FCC2QP2\MPj04386720000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2400" y="1447800"/>
            <a:ext cx="1600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1" name="Picture 6" descr="C:\Documents and Settings\stacy.myers\Local Settings\Temporary Internet Files\Content.IE5\EFDD70SO\MCj04360270000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0400" y="914400"/>
            <a:ext cx="183832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Sample Occupations in Marketing, Sales and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763000" cy="5105400"/>
          </a:xfrm>
        </p:spPr>
        <p:txBody>
          <a:bodyPr numCol="3" rtlCol="0">
            <a:normAutofit fontScale="4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 Chief Executive Officer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Entrepreneur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Franchisee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Independent Distributor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Owner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Partner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President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Small Business Owner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Account Executive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Broker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Field Representative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Regional Sales Manager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Retail Sales Specialist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Sales Executive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Technical Sales Specialist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Clerk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Department Manager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Merchandise Buyer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Merchandising Manager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Operations Manager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Retail Marketing Coordinator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Sales Associate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Store Manager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Advertising Manager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Art/Graphics Director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Creative Director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Interactive Media Specialist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Marketing Associate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Public Information Director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Public Relations Manager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Research Specialist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Sales Representative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Brand Manager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Database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Manager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Director of Market Development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Knowledge Management Specialist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Product Planner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Research Associate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Research Specialist/ Manager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Strategic Planner,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Marketing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Distribution Coordinator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Inventory Manager/Analyst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Logistics Analyst/Engineer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Logistics Manager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Materials Manager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Shipping/Receiving Administrator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Shipping/Receiving Clerk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Warehouse Manager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Copywriter/Designer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Customer Support Specialist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E-Commerce Director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E-Merchandising Manager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Fulfillment Manager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On-Line Market Researcher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Site Architect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Web Master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Web-Site Project Manager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71683" name="Picture 3" descr="C:\Documents and Settings\stacy.myers\Local Settings\Temporary Internet Files\Content.IE5\6FCC2QP2\MCj0294234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93100" y="228600"/>
            <a:ext cx="8509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4" name="Picture 4" descr="C:\Documents and Settings\stacy.myers\Local Settings\Temporary Internet Files\Content.IE5\EFDD70SO\MCBD10596_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0"/>
            <a:ext cx="1163638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1628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Sample Occupations for Agriculture, Foods &amp; Natural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534400" cy="4876800"/>
          </a:xfrm>
        </p:spPr>
        <p:txBody>
          <a:bodyPr numCol="3" rtlCol="0">
            <a:normAutofit fontScale="4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Food Scientist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Bacteriologist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Food and Drug Inspector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Toxicologist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Biochemist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Meat Cutter-Grader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Food and Fiber Engineer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Produce Buyer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Meat Processor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Plant Breeder and Geneticist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Soil and Water Specialist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Certified Crop Advisor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Botanist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Tree Surgeon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Education and Extension Specialist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Golf Course Superintendent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Greenhouse Manager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Forest Geneticist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Animal Geneticist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Aquaculturalist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Animal Nutritionist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Animal Scientist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Poultry Manager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Embryo Technologist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Veterinarian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Feed Sales Representative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Artificial Insemination Technician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Remote Sensing Specialist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Global Positioning System Technician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Electronics Systems Technician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Agricultural Engineer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Recycling Technician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Equipment Parts Manager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Machinist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Communication Technician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Welder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Wildlife Manager or Technician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Water Monitoring Technician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Park Manager or Technician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Natural History Interpreter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Fish and Game Officer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Forest Worker or Logger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Forest Manager or Technician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Fisheries Manager or Technician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Mining Engineer or Technician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Pollution Prevention and Control Manager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Environmental Sampling Technician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Health and Safety Sanitarian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Hazardous Materials Handler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Water Environment Manager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Toxicologist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Solid Waste Disposer/ Recycler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Environmental Compliance Assurance Manager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Water Quality Manager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International </a:t>
            </a:r>
            <a:r>
              <a:rPr lang="en-US" dirty="0" err="1" smtClean="0"/>
              <a:t>Agri</a:t>
            </a:r>
            <a:r>
              <a:rPr lang="en-US" dirty="0" smtClean="0"/>
              <a:t>-Marketing Specialist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Agricultural Loan Officer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Agricultural Commodity Broker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Farm/Ranch Manager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Agricultural Economist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Livestock Buyer/Seller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Feed/Farm Supply Store Manager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Agricultural Products Buyer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Agricultural Salesperson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18435" name="Picture 2" descr="C:\Documents and Settings\stacy.myers\Local Settings\Temporary Internet Files\Content.IE5\DWTKIND8\MCj0232009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8025" y="5638800"/>
            <a:ext cx="16208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6" descr="C:\Documents and Settings\stacy.myers\Local Settings\Temporary Internet Files\Content.IE5\DWTKIND8\MCj0363170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3700" y="171450"/>
            <a:ext cx="1500188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Science, Technology, Engineering, &amp; Mathematics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8077200" cy="40386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Jobs relating to: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Engineering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Scientific research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Study of scientific principles in natural sciences (biology, chemistry, earth science, physics, etc.)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Study of scientific principles in social services (economics, sociology, geography, archeology, anthropology)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DOES NOT INCLUDE medical research, agricultural research, or food science research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73731" name="Picture 2" descr="\\nas1\home$\staff\stacy.myers\My Pictures\Microsoft Clip Organizer\pe02281_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9225" y="965200"/>
            <a:ext cx="191770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2" name="Picture 3" descr="\\nas1\home$\staff\stacy.myers\My Pictures\Microsoft Clip Organizer\j04000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1600200"/>
            <a:ext cx="1408113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3" name="Picture 5" descr="C:\Program Files\Microsoft Office\MEDIA\CAGCAT10\j0291984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5245100"/>
            <a:ext cx="1524000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4" name="Picture 7" descr="C:\Documents and Settings\stacy.myers\Local Settings\Temporary Internet Files\Content.IE5\EFDD70SO\MPj04332400000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614988"/>
            <a:ext cx="1243013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5" name="Picture 8" descr="C:\Documents and Settings\stacy.myers\Local Settings\Temporary Internet Files\Content.IE5\SBHE53WH\MCj04246180000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78750" y="2667000"/>
            <a:ext cx="1365250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6" name="Picture 2" descr="C:\Documents and Settings\stacy.myers\Local Settings\Temporary Internet Files\Content.IE5\EFDD70SO\MCBD05091_0000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28600"/>
            <a:ext cx="1831975" cy="166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7" name="Picture 3" descr="C:\Documents and Settings\stacy.myers\Local Settings\Temporary Internet Files\Content.IE5\DWTKIND8\MCj04370940000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2743200"/>
            <a:ext cx="1033463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8" name="Picture 4" descr="C:\Documents and Settings\stacy.myers\Local Settings\Temporary Internet Files\Content.IE5\SBHE53WH\MCj02906520000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86200" y="5446713"/>
            <a:ext cx="1643063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Sample Occupations for Science, Technology, Engineering, &amp; Mathematics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 numCol="3"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Biologist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Chemist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Economist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Geneticist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Physicist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Quality-Control Scientist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Mathematician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Statistician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Research Technician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Science Teacher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Scientific Visualization / Graphics Expert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Lab Technician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Aeronautical Engineer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Architectural Engineer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Biotechnology Engineer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Chemical Engineer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Civil Engineer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Construction Engineer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Industrial Engineer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Mechanical Engineer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Materials Lab and Supply Technician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Quality Technician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Drafter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Technical Writer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75779" name="Picture 2" descr="C:\Documents and Settings\stacy.myers\Local Settings\Temporary Internet Files\Content.IE5\EFDD70SO\MCj0233724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9763" y="5334000"/>
            <a:ext cx="215265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0" name="Picture 3" descr="C:\Documents and Settings\stacy.myers\Local Settings\Temporary Internet Files\Content.IE5\6FCC2QP2\MCj0332560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533400"/>
            <a:ext cx="1198563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1" name="Picture 4" descr="C:\Documents and Settings\stacy.myers\Local Settings\Temporary Internet Files\Content.IE5\EFDD70SO\MCj0250272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32488" y="4079875"/>
            <a:ext cx="23368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2" name="Picture 5" descr="C:\Documents and Settings\stacy.myers\Local Settings\Temporary Internet Files\Content.IE5\EFDD70SO\MCPE02384_00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0" y="609600"/>
            <a:ext cx="1082675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Transportation, Logistics, &amp; Distribution</a:t>
            </a:r>
            <a:endParaRPr lang="en-US" dirty="0"/>
          </a:p>
        </p:txBody>
      </p:sp>
      <p:sp>
        <p:nvSpPr>
          <p:cNvPr id="77826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153400" cy="4525963"/>
          </a:xfrm>
        </p:spPr>
        <p:txBody>
          <a:bodyPr/>
          <a:lstStyle/>
          <a:p>
            <a:r>
              <a:rPr lang="en-US" smtClean="0"/>
              <a:t>Jobs relating to:</a:t>
            </a:r>
          </a:p>
          <a:p>
            <a:pPr lvl="1"/>
            <a:r>
              <a:rPr lang="en-US" smtClean="0"/>
              <a:t>Movement of people, materials, and goods using roads, air, rail, water, and pipeline</a:t>
            </a:r>
          </a:p>
          <a:p>
            <a:pPr lvl="1"/>
            <a:r>
              <a:rPr lang="en-US" smtClean="0"/>
              <a:t>Logistic services that plan or manage any of</a:t>
            </a:r>
          </a:p>
          <a:p>
            <a:pPr lvl="1">
              <a:buFont typeface="Arial" charset="0"/>
              <a:buNone/>
            </a:pPr>
            <a:r>
              <a:rPr lang="en-US" smtClean="0"/>
              <a:t>    the above ways of travel</a:t>
            </a:r>
          </a:p>
          <a:p>
            <a:pPr lvl="1"/>
            <a:r>
              <a:rPr lang="en-US" smtClean="0"/>
              <a:t>Mobile equipment</a:t>
            </a:r>
          </a:p>
          <a:p>
            <a:pPr lvl="1"/>
            <a:r>
              <a:rPr lang="en-US" smtClean="0"/>
              <a:t>Buildings that house equipment for repairs of roads, pipelines, etc.</a:t>
            </a:r>
          </a:p>
          <a:p>
            <a:endParaRPr lang="en-US" smtClean="0"/>
          </a:p>
        </p:txBody>
      </p:sp>
      <p:pic>
        <p:nvPicPr>
          <p:cNvPr id="77827" name="Picture 2" descr="C:\Documents and Settings\stacy.myers\Local Settings\Temporary Internet Files\Content.IE5\6FCC2QP2\MPj0401906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5207000"/>
            <a:ext cx="21494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8" name="Picture 3" descr="C:\Documents and Settings\stacy.myers\Local Settings\Temporary Internet Files\Content.IE5\DWTKIND8\MCj0433895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29425" y="528638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9" name="Picture 4" descr="C:\Documents and Settings\stacy.myers\Local Settings\Temporary Internet Files\Content.IE5\DWTKIND8\MCj0397060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0"/>
            <a:ext cx="1690688" cy="168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0" name="Picture 6" descr="C:\Documents and Settings\stacy.myers\Local Settings\Temporary Internet Files\Content.IE5\SBHE53WH\MCj039111200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86138" y="5505450"/>
            <a:ext cx="1828800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1" name="Picture 7" descr="\\nas1\home$\staff\stacy.myers\My Pictures\Microsoft Clip Organizer\j0215329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1725" y="3048000"/>
            <a:ext cx="1692275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2" name="Picture 9" descr="C:\Documents and Settings\stacy.myers\Local Settings\Temporary Internet Files\Content.IE5\DWTKIND8\MPj03993120000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" y="5551488"/>
            <a:ext cx="1960563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Sample Occupations for Transportation, Logistics, &amp;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</p:spPr>
        <p:txBody>
          <a:bodyPr numCol="3" rtlCol="0">
            <a:normAutofit fontScale="4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Transportation Managers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Pilots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Locomotive Engineers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Flight Engineers and Attendants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Truck and Bus Drivers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Air Traffic Controllers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Ship and Boat Captains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Aircraft Cargo Handling Supervisors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Railroad Brake Signal and Switch Operators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Airfield Operations Specialists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Terminal Supervisors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Logisticians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Logistics Managers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Logistics Engineers and Analysts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Consultants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International Logistics Specialists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Storage and Distribution Managers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Warehouse Managers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Industrial and Packaging Engineers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Shipping and Receiving Supervisors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Production, Planning, and Expediting Clerks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Freight and Material Movers and Supervisors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Industrial Equipment Mechanics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Electricians and Technicians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Facility Maintenance Managers and Engineers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Mobile Equipment Maintenance Managers, Technicians, and Mechanics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Aerospace Engineering and Operations Technicians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Diesel Engine Specialists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Traffic Engineers and Technicians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Urban and Regional Planners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Civil Engineers and Technicians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Vehicle and System Inspectors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Environmental Com­pliance Inspectors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Federal, State, and Local Government Transportation Agency Careers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Health and Safety Managers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Industrial Health and Safety Engineers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Environmental Scientists, Specialists, Technicians, Managers, and Engineers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Environmental Compliance Inspectors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Safety Analysts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Marketing Managers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Sales Managers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Sales Representatives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Reservation and Travel Agents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Cargo and Freight Agents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Customer Service Managers and Representatives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Customer Order and Billing Supervisors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Cashiers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79875" name="Picture 2" descr="\\nas1\home$\staff\stacy.myers\My Pictures\Microsoft Clip Organizer\j028405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15225" y="152400"/>
            <a:ext cx="16287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6" name="Picture 4" descr="\\nas1\home$\staff\stacy.myers\My Pictures\Microsoft Clip Organizer\j0295009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3657600"/>
            <a:ext cx="17780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7" name="Picture 5" descr="C:\Documents and Settings\stacy.myers\Local Settings\Temporary Internet Files\Content.IE5\6FCC2QP2\MCj0434835000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8" name="Picture 6" descr="C:\Documents and Settings\stacy.myers\Local Settings\Temporary Internet Files\Content.IE5\SBHE53WH\MPj03992860000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5491163"/>
            <a:ext cx="2051050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39000" cy="1143000"/>
          </a:xfrm>
        </p:spPr>
        <p:txBody>
          <a:bodyPr/>
          <a:lstStyle/>
          <a:p>
            <a:r>
              <a:rPr lang="en-US" smtClean="0"/>
              <a:t>Architecture &amp; Construction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Jobs related to:</a:t>
            </a:r>
          </a:p>
          <a:p>
            <a:pPr lvl="1"/>
            <a:r>
              <a:rPr lang="en-US" smtClean="0"/>
              <a:t>Designing, building, and maintaining </a:t>
            </a:r>
            <a:r>
              <a:rPr lang="en-US" u="sng" smtClean="0"/>
              <a:t>physical structures such as roads and bridges</a:t>
            </a:r>
            <a:endParaRPr lang="en-US" sz="4000" smtClean="0"/>
          </a:p>
          <a:p>
            <a:pPr lvl="1"/>
            <a:r>
              <a:rPr lang="en-US" smtClean="0"/>
              <a:t>Designing, building, and maintaining </a:t>
            </a:r>
            <a:r>
              <a:rPr lang="en-US" u="sng" smtClean="0"/>
              <a:t>physical structures such as industrial plants and commercial and residential buildings</a:t>
            </a:r>
            <a:endParaRPr lang="en-US" sz="4000" smtClean="0"/>
          </a:p>
          <a:p>
            <a:pPr lvl="1"/>
            <a:endParaRPr lang="en-US" smtClean="0"/>
          </a:p>
        </p:txBody>
      </p:sp>
      <p:pic>
        <p:nvPicPr>
          <p:cNvPr id="20483" name="Picture 3" descr="\\nas1\home$\staff\stacy.myers\My Pictures\Microsoft Clip Organizer\j0230035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9650" y="3429000"/>
            <a:ext cx="178435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\\nas1\home$\staff\stacy.myers\My Pictures\Microsoft Clip Organizer\j0434449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15225" y="404813"/>
            <a:ext cx="140017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\\nas1\home$\staff\stacy.myers\My Pictures\Microsoft Clip Organizer\j0424176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713" y="4668838"/>
            <a:ext cx="1127125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2" descr="\\nas1\home$\staff\stacy.myers\My Pictures\Microsoft Clip Organizer\j0283083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33600" y="4876800"/>
            <a:ext cx="1666875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3" descr="\\nas1\home$\staff\stacy.myers\My Pictures\Microsoft Clip Organizer\j0232043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38600" y="4495800"/>
            <a:ext cx="1541463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5" descr="C:\Documents and Settings\stacy.myers\Local Settings\Temporary Internet Files\Content.IE5\DWTKIND8\MPj04117160000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3600" y="5029200"/>
            <a:ext cx="1662113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Sample Occupations for </a:t>
            </a:r>
            <a:br>
              <a:rPr lang="en-US" dirty="0" smtClean="0"/>
            </a:br>
            <a:r>
              <a:rPr lang="en-US" dirty="0" smtClean="0"/>
              <a:t>Architecture &amp; 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3"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Architect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Computer Information System Manager/ Designer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Computer-Aided Drafter (CAD)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Landscape Designer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Mechanical Engineer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Preservationist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Renderer (traditional and computer)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Surveyor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Urban Planner/Designer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Carpenter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Education and Training Director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Electrician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General Contractor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Iron/Metalworker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Pipe Fitter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Project Inspector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Project Manager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Safety Director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Boilermaker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Demolition Engineer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Environmental Engineer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Equipment Operator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Highway Worker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Maintenance Planner/ Scheduler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Millwright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Specialty Contractor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Thermal Control Technician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22531" name="Picture 2" descr="C:\Documents and Settings\stacy.myers\Local Settings\Temporary Internet Files\Content.IE5\EFDD70SO\MCj0433949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5392738"/>
            <a:ext cx="1465263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 descr="C:\Documents and Settings\stacy.myers\Local Settings\Temporary Internet Files\Content.IE5\DWTKIND8\MCj0431523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5" y="214313"/>
            <a:ext cx="14954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4" descr="C:\Documents and Settings\stacy.myers\Local Settings\Temporary Internet Files\Content.IE5\SBHE53WH\MCj0397740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4997450"/>
            <a:ext cx="2000250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5438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Arts, Audio/Video, Technology, &amp; Communications</a:t>
            </a:r>
            <a:endParaRPr lang="en-US" dirty="0"/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smtClean="0"/>
              <a:t>Jobs related to:</a:t>
            </a:r>
          </a:p>
          <a:p>
            <a:pPr lvl="1"/>
            <a:r>
              <a:rPr lang="en-US" smtClean="0"/>
              <a:t>Designing				    Visual &amp; </a:t>
            </a:r>
          </a:p>
          <a:p>
            <a:pPr lvl="1"/>
            <a:r>
              <a:rPr lang="en-US" smtClean="0"/>
              <a:t>Producing				    Performing Arts,</a:t>
            </a:r>
          </a:p>
          <a:p>
            <a:pPr lvl="1"/>
            <a:r>
              <a:rPr lang="en-US" smtClean="0"/>
              <a:t>Performing	       Multimedia	    Journalism, &amp;</a:t>
            </a:r>
          </a:p>
          <a:p>
            <a:pPr lvl="1"/>
            <a:r>
              <a:rPr lang="en-US" smtClean="0"/>
              <a:t>Writing					    Entertainment.</a:t>
            </a:r>
          </a:p>
          <a:p>
            <a:pPr lvl="1"/>
            <a:r>
              <a:rPr lang="en-US" smtClean="0"/>
              <a:t>Publishing</a:t>
            </a:r>
          </a:p>
        </p:txBody>
      </p:sp>
      <p:sp>
        <p:nvSpPr>
          <p:cNvPr id="4" name="Right Brace 3"/>
          <p:cNvSpPr/>
          <p:nvPr/>
        </p:nvSpPr>
        <p:spPr>
          <a:xfrm>
            <a:off x="2971800" y="2438400"/>
            <a:ext cx="762000" cy="2057400"/>
          </a:xfrm>
          <a:prstGeom prst="rightBrace">
            <a:avLst>
              <a:gd name="adj1" fmla="val 8333"/>
              <a:gd name="adj2" fmla="val 4798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Left Brace 4"/>
          <p:cNvSpPr/>
          <p:nvPr/>
        </p:nvSpPr>
        <p:spPr>
          <a:xfrm>
            <a:off x="5715000" y="2362200"/>
            <a:ext cx="533400" cy="2057400"/>
          </a:xfrm>
          <a:prstGeom prst="leftBrace">
            <a:avLst>
              <a:gd name="adj1" fmla="val 8333"/>
              <a:gd name="adj2" fmla="val 5250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4581" name="Picture 2" descr="C:\Documents and Settings\stacy.myers\Local Settings\Temporary Internet Files\Content.IE5\6FCC2QP2\MCj0416056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4648200"/>
            <a:ext cx="1598613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3" descr="C:\Documents and Settings\stacy.myers\Local Settings\Temporary Internet Files\Content.IE5\EFDD70SO\MPj0422219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4648200"/>
            <a:ext cx="12287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4" descr="C:\Documents and Settings\stacy.myers\Local Settings\Temporary Internet Files\Content.IE5\SBHE53WH\MPj043843900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4648200"/>
            <a:ext cx="1905000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5" descr="\\nas1\home$\staff\stacy.myers\My Pictures\Microsoft Clip Organizer\j040658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8600" y="1447800"/>
            <a:ext cx="115252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6" descr="\\nas1\home$\staff\stacy.myers\My Pictures\Microsoft Clip Organizer\j040966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0" y="990600"/>
            <a:ext cx="13049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3" descr="C:\Documents and Settings\stacy.myers\Local Settings\Temporary Internet Files\Content.IE5\EFDD70SO\MCj02167200000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97750" y="4806950"/>
            <a:ext cx="1608138" cy="181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4" descr="C:\Documents and Settings\stacy.myers\Local Settings\Temporary Internet Files\Content.IE5\SBHE53WH\MCj01887030000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169703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8" name="Picture 5" descr="C:\Documents and Settings\stacy.myers\Local Settings\Temporary Internet Files\Content.IE5\DWTKIND8\MCj01560410000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57663" y="3757613"/>
            <a:ext cx="1557337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04800"/>
            <a:ext cx="66294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Sample Occupations for Arts, A/V Technology, &amp; Communications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382000" cy="5029200"/>
          </a:xfrm>
        </p:spPr>
        <p:txBody>
          <a:bodyPr numCol="3" rtlCol="0">
            <a:normAutofit fontScale="4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Audio-Visual Systems Technician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Audio Technician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Sound Board Operator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Video Technician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Lighting Technician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Installer/Installation Engineer/Rigger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Service Technician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Service Repair Technician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Field Technician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Electrical Engineer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Mechanical Engineer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Project Manager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Dealer Manager/Owner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Chief Engineer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Transmission Engineer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Broadcast Field Supervisor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Broadcast and Sound Technician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Camera Operator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News Analyst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Reporter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Correspondent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Actor/Actress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Lighting Designer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Set Designer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Stage Crew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Instrumentalist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Musician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Singer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Conductor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Dance Instructor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Voice Instructor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Playwright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Scriptwriter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Desktop Publishing Specialists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Job Printers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Platemakers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Press Operators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Central Office Installers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Network Technicians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Telecommunications Specialists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Painter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Sculptor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Print Maker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Illustrator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Fashion Artist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Cartoonist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Animator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Graphic Designer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Commercial Photographer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Art Director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Art Teacher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College Professor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Computer Artist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Gallery Owner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Curator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Textile Designer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Interior Designer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Set Designer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Visual Information Specialist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26627" name="Picture 4" descr="C:\Documents and Settings\stacy.myers\Local Settings\Temporary Internet Files\Content.IE5\EFDD70SO\MCj0432535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3733800"/>
            <a:ext cx="1447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5" descr="C:\Documents and Settings\stacy.myers\Local Settings\Temporary Internet Files\Content.IE5\SBHE53WH\MCj0432630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00" y="60960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6" descr="C:\Documents and Settings\stacy.myers\Local Settings\Temporary Internet Files\Content.IE5\EFDD70SO\MCj0397600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0"/>
            <a:ext cx="1982788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Business, Management &amp; Administration</a:t>
            </a:r>
            <a:endParaRPr lang="en-US" dirty="0"/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Jobs relating to:</a:t>
            </a:r>
          </a:p>
          <a:p>
            <a:pPr lvl="1"/>
            <a:r>
              <a:rPr lang="en-US" smtClean="0"/>
              <a:t>Administrative support</a:t>
            </a:r>
          </a:p>
          <a:p>
            <a:pPr lvl="1"/>
            <a:r>
              <a:rPr lang="en-US" smtClean="0"/>
              <a:t>Business communications</a:t>
            </a:r>
          </a:p>
          <a:p>
            <a:pPr lvl="1"/>
            <a:r>
              <a:rPr lang="en-US" smtClean="0"/>
              <a:t>Accounting</a:t>
            </a:r>
          </a:p>
          <a:p>
            <a:pPr lvl="1"/>
            <a:r>
              <a:rPr lang="en-US" smtClean="0"/>
              <a:t>Human resource management (Personnel)</a:t>
            </a:r>
          </a:p>
          <a:p>
            <a:pPr lvl="1"/>
            <a:r>
              <a:rPr lang="en-US" smtClean="0"/>
              <a:t>Business management support services</a:t>
            </a:r>
          </a:p>
          <a:p>
            <a:endParaRPr lang="en-US" smtClean="0"/>
          </a:p>
        </p:txBody>
      </p:sp>
      <p:pic>
        <p:nvPicPr>
          <p:cNvPr id="28675" name="Picture 2" descr="\\nas1\home$\staff\stacy.myers\My Pictures\Microsoft Clip Organizer\pe06959_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"/>
            <a:ext cx="179705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3" descr="\\nas1\home$\staff\stacy.myers\My Pictures\Microsoft Clip Organizer\bs02003_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600200"/>
            <a:ext cx="208915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4" descr="\\nas1\home$\staff\stacy.myers\My Pictures\Microsoft Clip Organizer\j0398415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4724400"/>
            <a:ext cx="199390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5" descr="C:\Documents and Settings\stacy.myers\Local Settings\Temporary Internet Files\Content.IE5\DWTKIND8\MCj043599900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86200" y="4724400"/>
            <a:ext cx="1952625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6" descr="C:\Documents and Settings\stacy.myers\Local Settings\Temporary Internet Files\Content.IE5\6FCC2QP2\MPj04230840000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91400" y="3810000"/>
            <a:ext cx="1519238" cy="288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5438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   Sample Occupations for 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534400" cy="5410200"/>
          </a:xfrm>
        </p:spPr>
        <p:txBody>
          <a:bodyPr numCol="3" rtlCol="0">
            <a:normAutofit fontScale="4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Entrepreneur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Chief Executive Officer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General Manager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Controller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Public Relations Manager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Hospital Manager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Human Resources Manager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Government Manager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Financial Analyst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Risk Manager Accountant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Adjuster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Auditor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Bookkeeper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Billing Supervisor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Price Analyst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Treasurer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Chief Financial Officer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Finance Director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Accounts Payable Clerk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Financial Accountant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Billing Clerk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Human Resources Manager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Compensation and Benefits Manager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Training and Development Specialist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Labor and Personnel Relations Specialist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Equal Employment Opportunity Specialist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OSHA/ADA Compliance Officer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Human Resources Information Systems Specialist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Meeting and Convention Planner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Personnel Recruiter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Human Resources Assistant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Human Resources Clerk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Budget Analyst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Business Analyst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Compensation Analyst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Cost Analyst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Database Business Analyst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Financial Analyst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Investment Analyst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Management Analyst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Marketing Analyst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Project Analyst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Systems Analyst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Marketing Manager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Sales Engineer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Store Manager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Assistant Store Manager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Information Assistant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Desktop Publisher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Customer Service Assistant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Data Entry Specialist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Receptionist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Computer Operator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Word Processor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Customer Service Supervisor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Retail Salesperson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Wholesale or Retail Buyer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Marketing Information Manager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Public Relations Specialist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Advertising Agent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Telemarketer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Administrative Assistant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Executive Assistant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Office Manager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0723" name="Picture 2" descr="C:\Documents and Settings\stacy.myers\Local Settings\Temporary Internet Files\Content.IE5\DWTKIND8\MPj0438598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7963" y="5105400"/>
            <a:ext cx="131603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3" descr="C:\Documents and Settings\stacy.myers\Local Settings\Temporary Internet Files\Content.IE5\DWTKIND8\MPj0438779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4191000"/>
            <a:ext cx="2286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4" descr="C:\Documents and Settings\stacy.myers\Local Settings\Temporary Internet Files\Content.IE5\SBHE53WH\MCj0429887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743277">
            <a:off x="69850" y="401638"/>
            <a:ext cx="18542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2169</Words>
  <Application>Microsoft Office PowerPoint</Application>
  <PresentationFormat>On-screen Show (4:3)</PresentationFormat>
  <Paragraphs>870</Paragraphs>
  <Slides>33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16 Career Clusters</vt:lpstr>
      <vt:lpstr>Agriculture, Foods &amp; Natural Resources</vt:lpstr>
      <vt:lpstr>Sample Occupations for Agriculture, Foods &amp; Natural Resources</vt:lpstr>
      <vt:lpstr>Architecture &amp; Construction</vt:lpstr>
      <vt:lpstr>Sample Occupations for  Architecture &amp; Construction</vt:lpstr>
      <vt:lpstr>Arts, Audio/Video, Technology, &amp; Communications</vt:lpstr>
      <vt:lpstr>Sample Occupations for Arts, A/V Technology, &amp; Communications</vt:lpstr>
      <vt:lpstr>Business, Management &amp; Administration</vt:lpstr>
      <vt:lpstr>   Sample Occupations for Business</vt:lpstr>
      <vt:lpstr>Education &amp; Training</vt:lpstr>
      <vt:lpstr>Sample Occupations for  Education &amp; Training</vt:lpstr>
      <vt:lpstr>Finance</vt:lpstr>
      <vt:lpstr>Sample Occupations for Finance</vt:lpstr>
      <vt:lpstr>Government &amp; Public Administration</vt:lpstr>
      <vt:lpstr>Sample Occupations for Government &amp; Public Administration</vt:lpstr>
      <vt:lpstr>Health Science</vt:lpstr>
      <vt:lpstr>Sample Occupations for Health Science</vt:lpstr>
      <vt:lpstr>Hospitality &amp; Tourism</vt:lpstr>
      <vt:lpstr>Sample Occupations for Hospitality &amp; Tourism</vt:lpstr>
      <vt:lpstr>Human Services</vt:lpstr>
      <vt:lpstr>Sample Occupations for  Human Services</vt:lpstr>
      <vt:lpstr>Information Technology</vt:lpstr>
      <vt:lpstr>Sample Occupations for Information Technology</vt:lpstr>
      <vt:lpstr>Law, Public Safety, Corrections &amp; Security</vt:lpstr>
      <vt:lpstr>Sample Occupations for Law, Public Safety, Corrections and Security</vt:lpstr>
      <vt:lpstr>Manufacturing</vt:lpstr>
      <vt:lpstr>Sample Occupations for Manufacturing</vt:lpstr>
      <vt:lpstr>Marketing, Sales &amp; Services</vt:lpstr>
      <vt:lpstr>Sample Occupations in Marketing, Sales and Services</vt:lpstr>
      <vt:lpstr>Science, Technology, Engineering, &amp; Mathematics</vt:lpstr>
      <vt:lpstr>Sample Occupations for Science, Technology, Engineering, &amp; Mathematics</vt:lpstr>
      <vt:lpstr>Transportation, Logistics, &amp; Distribution</vt:lpstr>
      <vt:lpstr>Sample Occupations for Transportation, Logistics, &amp; Distribution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 Career Clusters</dc:title>
  <dc:creator>Leslie Cherry</dc:creator>
  <cp:lastModifiedBy>leslie.cherry</cp:lastModifiedBy>
  <cp:revision>40</cp:revision>
  <dcterms:created xsi:type="dcterms:W3CDTF">2010-10-26T18:18:42Z</dcterms:created>
  <dcterms:modified xsi:type="dcterms:W3CDTF">2012-10-30T15:40:23Z</dcterms:modified>
</cp:coreProperties>
</file>